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9"/>
  </p:notesMasterIdLst>
  <p:handoutMasterIdLst>
    <p:handoutMasterId r:id="rId20"/>
  </p:handoutMasterIdLst>
  <p:sldIdLst>
    <p:sldId id="295" r:id="rId2"/>
    <p:sldId id="297" r:id="rId3"/>
    <p:sldId id="290" r:id="rId4"/>
    <p:sldId id="309" r:id="rId5"/>
    <p:sldId id="310" r:id="rId6"/>
    <p:sldId id="298" r:id="rId7"/>
    <p:sldId id="299" r:id="rId8"/>
    <p:sldId id="308" r:id="rId9"/>
    <p:sldId id="307" r:id="rId10"/>
    <p:sldId id="300" r:id="rId11"/>
    <p:sldId id="292" r:id="rId12"/>
    <p:sldId id="301" r:id="rId13"/>
    <p:sldId id="302" r:id="rId14"/>
    <p:sldId id="303" r:id="rId15"/>
    <p:sldId id="304" r:id="rId16"/>
    <p:sldId id="305" r:id="rId17"/>
    <p:sldId id="306" r:id="rId18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3" autoAdjust="0"/>
    <p:restoredTop sz="90582" autoAdjust="0"/>
  </p:normalViewPr>
  <p:slideViewPr>
    <p:cSldViewPr snapToGrid="0" snapToObjects="1">
      <p:cViewPr varScale="1">
        <p:scale>
          <a:sx n="102" d="100"/>
          <a:sy n="102" d="100"/>
        </p:scale>
        <p:origin x="400" y="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2023/10/25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tiff>
</file>

<file path=ppt/media/image20.png>
</file>

<file path=ppt/media/image21.png>
</file>

<file path=ppt/media/image2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2023/10/25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802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2333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4039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507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620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7907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618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693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338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002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576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416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951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845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164" y="90599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50718" y="3135306"/>
            <a:ext cx="11399112" cy="3030716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/>
              <a:t>Robotic ai lab</a:t>
            </a:r>
          </a:p>
          <a:p>
            <a:pPr rtl="0"/>
            <a:endParaRPr lang="en-US" altLang="zh-CN" dirty="0"/>
          </a:p>
          <a:p>
            <a:pPr rtl="0"/>
            <a:r>
              <a:rPr lang="zh-CN" altLang="en-US" dirty="0"/>
              <a:t>如学有余力可自行学习</a:t>
            </a:r>
            <a:r>
              <a:rPr lang="en-US" altLang="zh-CN" dirty="0"/>
              <a:t>:</a:t>
            </a:r>
          </a:p>
          <a:p>
            <a:pPr rtl="0"/>
            <a:r>
              <a:rPr lang="en-US" altLang="zh-CN" sz="1700" dirty="0"/>
              <a:t>https://graphics.stanford.edu/~seander/bithacks.html</a:t>
            </a:r>
            <a:endParaRPr lang="zh-cn" sz="1700" dirty="0"/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17" y="368317"/>
            <a:ext cx="9834797" cy="1927810"/>
          </a:xfrm>
        </p:spPr>
        <p:txBody>
          <a:bodyPr rtlCol="0"/>
          <a:lstStyle/>
          <a:p>
            <a:pPr rtl="0"/>
            <a:r>
              <a:rPr lang="zh-CN" altLang="en-US" dirty="0"/>
              <a:t>位操作拓展</a:t>
            </a:r>
            <a:endParaRPr lang="zh-cn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思考题：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在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O(1)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时间内求出整数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x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是否为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的幂次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9BCE08A-A7AC-B796-0276-3F27FA1A0E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6" t="17790" r="10382" b="18234"/>
          <a:stretch/>
        </p:blipFill>
        <p:spPr>
          <a:xfrm>
            <a:off x="2998105" y="3021624"/>
            <a:ext cx="6187857" cy="270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976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11071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zh-CN" altLang="en-US" sz="1800" dirty="0"/>
              <a:t>首先思考，我们如何算一个数的幂次？</a:t>
            </a:r>
            <a:endParaRPr lang="en-US" altLang="zh-CN" sz="1800" dirty="0"/>
          </a:p>
          <a:p>
            <a:pPr marL="0" indent="0" rtl="0">
              <a:buNone/>
            </a:pPr>
            <a:r>
              <a:rPr lang="zh-CN" altLang="en-US" sz="1800" dirty="0"/>
              <a:t>比如：</a:t>
            </a:r>
            <a:r>
              <a:rPr lang="en-US" altLang="zh-CN" sz="1800" dirty="0"/>
              <a:t>7</a:t>
            </a:r>
            <a:r>
              <a:rPr lang="zh-CN" altLang="en-US" sz="1800" dirty="0"/>
              <a:t>的</a:t>
            </a:r>
            <a:r>
              <a:rPr lang="en-US" altLang="zh-CN" sz="1800" dirty="0"/>
              <a:t>10</a:t>
            </a:r>
            <a:r>
              <a:rPr lang="zh-CN" altLang="en-US" sz="1800" dirty="0"/>
              <a:t>次方</a:t>
            </a:r>
            <a:endParaRPr lang="zh-cn" sz="18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00" y="180867"/>
            <a:ext cx="5965101" cy="583800"/>
          </a:xfrm>
        </p:spPr>
        <p:txBody>
          <a:bodyPr rtlCol="0"/>
          <a:lstStyle/>
          <a:p>
            <a:pPr rtl="0"/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D630A0F-F168-CDBD-9B42-E401E03302CB}"/>
              </a:ext>
            </a:extLst>
          </p:cNvPr>
          <p:cNvSpPr txBox="1"/>
          <p:nvPr/>
        </p:nvSpPr>
        <p:spPr>
          <a:xfrm>
            <a:off x="827419" y="3151290"/>
            <a:ext cx="331853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方法一：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将十个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依次相乘，于是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7 * 7 = 49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49 * 7 = 343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依次算</a:t>
            </a:r>
            <a:r>
              <a:rPr lang="en-US" altLang="zh-CN" b="1" i="1" dirty="0">
                <a:solidFill>
                  <a:srgbClr val="FF0000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次乘法，得到最后结果</a:t>
            </a:r>
          </a:p>
        </p:txBody>
      </p:sp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11071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zh-CN" altLang="en-US" sz="1800" dirty="0"/>
              <a:t>首先思考，我们如何算一个数的幂次？</a:t>
            </a:r>
            <a:endParaRPr lang="en-US" altLang="zh-CN" sz="1800" dirty="0"/>
          </a:p>
          <a:p>
            <a:pPr marL="0" indent="0" rtl="0">
              <a:buNone/>
            </a:pPr>
            <a:r>
              <a:rPr lang="zh-CN" altLang="en-US" sz="1800" dirty="0"/>
              <a:t>比如：</a:t>
            </a:r>
            <a:r>
              <a:rPr lang="en-US" altLang="zh-CN" sz="1800" dirty="0"/>
              <a:t>7</a:t>
            </a:r>
            <a:r>
              <a:rPr lang="zh-CN" altLang="en-US" sz="1800" dirty="0"/>
              <a:t>的</a:t>
            </a:r>
            <a:r>
              <a:rPr lang="en-US" altLang="zh-CN" sz="1800" dirty="0"/>
              <a:t>10</a:t>
            </a:r>
            <a:r>
              <a:rPr lang="zh-CN" altLang="en-US" sz="1800" dirty="0"/>
              <a:t>次方</a:t>
            </a:r>
            <a:endParaRPr lang="zh-cn" sz="18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00" y="180867"/>
            <a:ext cx="5965101" cy="583800"/>
          </a:xfrm>
        </p:spPr>
        <p:txBody>
          <a:bodyPr rtlCol="0"/>
          <a:lstStyle/>
          <a:p>
            <a:pPr rtl="0"/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D630A0F-F168-CDBD-9B42-E401E03302CB}"/>
              </a:ext>
            </a:extLst>
          </p:cNvPr>
          <p:cNvSpPr txBox="1"/>
          <p:nvPr/>
        </p:nvSpPr>
        <p:spPr>
          <a:xfrm>
            <a:off x="827419" y="3151290"/>
            <a:ext cx="35461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方法二：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先计算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5</a:t>
            </a:r>
            <a:r>
              <a:rPr lang="zh-CN" altLang="en-US" dirty="0">
                <a:solidFill>
                  <a:schemeClr val="bg1"/>
                </a:solidFill>
              </a:rPr>
              <a:t>次方，再算其平方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也就是先算</a:t>
            </a:r>
            <a:r>
              <a:rPr lang="en-US" altLang="zh-CN" dirty="0">
                <a:solidFill>
                  <a:schemeClr val="bg1"/>
                </a:solidFill>
              </a:rPr>
              <a:t>7*7*7*7*7</a:t>
            </a:r>
            <a:r>
              <a:rPr lang="zh-CN" altLang="en-US" dirty="0">
                <a:solidFill>
                  <a:schemeClr val="bg1"/>
                </a:solidFill>
              </a:rPr>
              <a:t>然后平方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一共进行了</a:t>
            </a:r>
            <a:r>
              <a:rPr lang="en-US" altLang="zh-CN" b="1" i="1" dirty="0">
                <a:solidFill>
                  <a:srgbClr val="FF0000"/>
                </a:solidFill>
              </a:rPr>
              <a:t>5</a:t>
            </a:r>
            <a:r>
              <a:rPr lang="zh-CN" altLang="en-US" dirty="0">
                <a:solidFill>
                  <a:schemeClr val="bg1"/>
                </a:solidFill>
              </a:rPr>
              <a:t>次乘法</a:t>
            </a:r>
          </a:p>
        </p:txBody>
      </p:sp>
    </p:spTree>
    <p:extLst>
      <p:ext uri="{BB962C8B-B14F-4D97-AF65-F5344CB8AC3E}">
        <p14:creationId xmlns:p14="http://schemas.microsoft.com/office/powerpoint/2010/main" val="4184639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11071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zh-CN" altLang="en-US" sz="1800" dirty="0"/>
              <a:t>首先思考，我们如何算一个数的幂次？</a:t>
            </a:r>
            <a:endParaRPr lang="en-US" altLang="zh-CN" sz="1800" dirty="0"/>
          </a:p>
          <a:p>
            <a:pPr marL="0" indent="0" rtl="0">
              <a:buNone/>
            </a:pPr>
            <a:r>
              <a:rPr lang="zh-CN" altLang="en-US" sz="1800" dirty="0"/>
              <a:t>比如：</a:t>
            </a:r>
            <a:r>
              <a:rPr lang="en-US" altLang="zh-CN" sz="1800" dirty="0"/>
              <a:t>7</a:t>
            </a:r>
            <a:r>
              <a:rPr lang="zh-CN" altLang="en-US" sz="1800" dirty="0"/>
              <a:t>的</a:t>
            </a:r>
            <a:r>
              <a:rPr lang="en-US" altLang="zh-CN" sz="1800" dirty="0"/>
              <a:t>10</a:t>
            </a:r>
            <a:r>
              <a:rPr lang="zh-CN" altLang="en-US" sz="1800" dirty="0"/>
              <a:t>次方</a:t>
            </a:r>
            <a:endParaRPr lang="zh-cn" sz="18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00" y="180867"/>
            <a:ext cx="5965101" cy="583800"/>
          </a:xfrm>
        </p:spPr>
        <p:txBody>
          <a:bodyPr rtlCol="0"/>
          <a:lstStyle/>
          <a:p>
            <a:pPr rtl="0"/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D630A0F-F168-CDBD-9B42-E401E03302CB}"/>
              </a:ext>
            </a:extLst>
          </p:cNvPr>
          <p:cNvSpPr txBox="1"/>
          <p:nvPr/>
        </p:nvSpPr>
        <p:spPr>
          <a:xfrm>
            <a:off x="827419" y="3151290"/>
            <a:ext cx="562365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方法三：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对于方法二仍能再优化，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可以将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5</a:t>
            </a:r>
            <a:r>
              <a:rPr lang="zh-CN" altLang="en-US" dirty="0">
                <a:solidFill>
                  <a:schemeClr val="bg1"/>
                </a:solidFill>
              </a:rPr>
              <a:t>次方以相同方式类比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先算出</a:t>
            </a:r>
            <a:r>
              <a:rPr lang="en-US" altLang="zh-CN" dirty="0">
                <a:solidFill>
                  <a:schemeClr val="bg1"/>
                </a:solidFill>
              </a:rPr>
              <a:t>7 * 7 = 49</a:t>
            </a:r>
            <a:r>
              <a:rPr lang="zh-CN" altLang="en-US" dirty="0">
                <a:solidFill>
                  <a:schemeClr val="bg1"/>
                </a:solidFill>
              </a:rPr>
              <a:t>，再用</a:t>
            </a:r>
            <a:r>
              <a:rPr lang="en-US" altLang="zh-CN" dirty="0">
                <a:solidFill>
                  <a:schemeClr val="bg1"/>
                </a:solidFill>
              </a:rPr>
              <a:t>49 * 49 * 7</a:t>
            </a:r>
            <a:r>
              <a:rPr lang="zh-CN" altLang="en-US" dirty="0">
                <a:solidFill>
                  <a:schemeClr val="bg1"/>
                </a:solidFill>
              </a:rPr>
              <a:t>算出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的五次方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然后再平方算出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10</a:t>
            </a:r>
            <a:r>
              <a:rPr lang="zh-CN" altLang="en-US" dirty="0">
                <a:solidFill>
                  <a:schemeClr val="bg1"/>
                </a:solidFill>
              </a:rPr>
              <a:t>次方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只进行了</a:t>
            </a:r>
            <a:r>
              <a:rPr lang="en-US" altLang="zh-CN" b="1" i="1" dirty="0">
                <a:solidFill>
                  <a:srgbClr val="FF0000"/>
                </a:solidFill>
              </a:rPr>
              <a:t>4</a:t>
            </a:r>
            <a:r>
              <a:rPr lang="zh-CN" altLang="en-US" dirty="0">
                <a:solidFill>
                  <a:schemeClr val="bg1"/>
                </a:solidFill>
              </a:rPr>
              <a:t>次乘法运算</a:t>
            </a:r>
          </a:p>
        </p:txBody>
      </p:sp>
    </p:spTree>
    <p:extLst>
      <p:ext uri="{BB962C8B-B14F-4D97-AF65-F5344CB8AC3E}">
        <p14:creationId xmlns:p14="http://schemas.microsoft.com/office/powerpoint/2010/main" val="1967370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刚才所用到的，正是二分的思想，具体后面包师姐会讲解，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而我们通过前面的总结，可以自然地推出一个递归方程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86A931F-5753-3183-5B58-FF6ECDFB6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757" y="2320447"/>
            <a:ext cx="11798486" cy="335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950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这其实也就是快速幂的公式，于是我们可以写出快速幂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-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递归版本的代码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如果不太了解递归也没有太大关系，后面会讲解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9DBFEA0-ED99-DD5A-1089-A6CD0FD49F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2" t="11557" r="6182" b="11706"/>
          <a:stretch/>
        </p:blipFill>
        <p:spPr>
          <a:xfrm>
            <a:off x="1692188" y="2109542"/>
            <a:ext cx="8807624" cy="433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30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由于递归会带来额外的空间开销，因此我们可以将其改写为循环避免大量空间占用，于是可以得到非递归形式的快速幂代码。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我们从另一个角度考虑，要求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次方，我们将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写为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进制，即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，那么很自然地，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次方可以写成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(1000)2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次方乘以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次方。类似的，对于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的任意次方，我们都可以写成若干个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(10..)2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次方相乘，也就是说将指数拆成若干个二的次幂相加。对应的二进制位数有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才相乘。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于是可以写出代码：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159C66C-90C1-E3DD-1F0E-CD619B069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31" t="11986" r="7250" b="11986"/>
          <a:stretch/>
        </p:blipFill>
        <p:spPr>
          <a:xfrm>
            <a:off x="3400395" y="3034694"/>
            <a:ext cx="6613743" cy="362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01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由于递归会带来额外的空间开销，因此我们可以将其改写为循环避免大量空间占用，于是可以得到非递归形式的快速幂代码。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我们从另一个角度考虑，要求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次方，我们将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写为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进制，即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，那么很自然地，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次方可以写成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(1000)2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次方乘以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次方。类似的，对于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的任意次方，我们都可以写成若干个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(10..)2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次方相乘，也就是说将指数拆成若干个二的次幂相加。对应的二进制位数有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才相乘。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于是可以写出代码：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487D248-4634-0F6A-8A61-FAB65D22B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26" y="4025456"/>
            <a:ext cx="9252426" cy="206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232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使用位操作判奇偶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685799" y="1455190"/>
            <a:ext cx="112953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注意到在数字的二进制表示中，</a:t>
            </a:r>
            <a:endParaRPr lang="en-US" altLang="zh-CN" sz="2400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奇数的最后一位一定是</a:t>
            </a:r>
            <a:r>
              <a:rPr lang="en-US" altLang="zh-CN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</a:t>
            </a:r>
            <a:r>
              <a:rPr lang="zh-CN" altLang="en-US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，</a:t>
            </a:r>
            <a:endParaRPr lang="en-US" altLang="zh-CN" sz="2400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偶数的最后一位一定是</a:t>
            </a:r>
            <a:r>
              <a:rPr lang="en-US" altLang="zh-CN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0</a:t>
            </a:r>
            <a:endParaRPr lang="zh-CN" altLang="en-US" sz="2400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5E650B-0625-16CA-EAB7-33C22E22BE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93" t="14590" r="12358" b="44901"/>
          <a:stretch/>
        </p:blipFill>
        <p:spPr>
          <a:xfrm>
            <a:off x="1481202" y="2932518"/>
            <a:ext cx="4615842" cy="215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241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使用位操作交换两数</a:t>
            </a:r>
            <a:endParaRPr 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12D102-734B-C774-5178-DE4829B413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45" t="16614" r="10690" b="16614"/>
          <a:stretch/>
        </p:blipFill>
        <p:spPr>
          <a:xfrm>
            <a:off x="830269" y="1146747"/>
            <a:ext cx="5724558" cy="30654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141D54D-C3B0-4F15-6C61-AA70955495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65" t="20055" r="8755" b="19475"/>
          <a:stretch/>
        </p:blipFill>
        <p:spPr>
          <a:xfrm>
            <a:off x="830269" y="4212236"/>
            <a:ext cx="7395961" cy="233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使用位操作得到两数的较小值</a:t>
            </a:r>
            <a:r>
              <a:rPr lang="en-US" altLang="zh-CN" dirty="0"/>
              <a:t>(naive)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82EB74D-A35D-EC47-7F8A-6AE65CE5EE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84" t="14590" r="9645" b="14472"/>
          <a:stretch/>
        </p:blipFill>
        <p:spPr>
          <a:xfrm>
            <a:off x="620037" y="2054267"/>
            <a:ext cx="6563638" cy="377033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00AB846-1995-86C2-4106-14DB8930F3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49" t="19310" r="9181" b="19147"/>
          <a:stretch/>
        </p:blipFill>
        <p:spPr>
          <a:xfrm>
            <a:off x="4790162" y="3444657"/>
            <a:ext cx="6563638" cy="237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使用位操作得到两数的较小值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5AE4CA0-67ED-A892-1DF6-D7133BF393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81" t="19796" r="8642" b="20119"/>
          <a:stretch/>
        </p:blipFill>
        <p:spPr>
          <a:xfrm>
            <a:off x="830270" y="1105422"/>
            <a:ext cx="6071572" cy="195195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7D482CF-4D47-9675-D2F0-6D9E01944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027" y="3057374"/>
            <a:ext cx="4848057" cy="3465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684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我们知道：将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x 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的二进制所有位全部取反，再加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，就可以得到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-x 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的二进制编码。</a:t>
            </a:r>
            <a:endParaRPr lang="en-US" altLang="zh-CN" b="0" i="0" dirty="0">
              <a:solidFill>
                <a:srgbClr val="FF0000"/>
              </a:solidFill>
              <a:effectLst/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设原先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的二进制编码是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(...)10...00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全部取反后得到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[...]01...11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加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1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后得到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[...]10...00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，也就是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-x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的二进制编码了。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这里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二进制表示中第一个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1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是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最低位的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(...)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和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[...]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中省略号的每一位分别相反，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所以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&amp; -x = (...)10...00 &amp; [...]10...00 = 10...00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得到的结果就是 </a:t>
            </a:r>
            <a:r>
              <a:rPr lang="en-US" altLang="zh-CN" dirty="0" err="1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lowbit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74FA9B0-4DEC-0755-192D-E47FD6EE48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92" t="18678" r="13167" b="18086"/>
          <a:stretch/>
        </p:blipFill>
        <p:spPr>
          <a:xfrm>
            <a:off x="4188389" y="3538046"/>
            <a:ext cx="4402899" cy="267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001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思考题：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给出一个数字，求它的二进制表示中有多少个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1.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6B407C-5B0C-C39E-2F45-0243B2F4EF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29" t="12403" r="11959" b="13582"/>
          <a:stretch/>
        </p:blipFill>
        <p:spPr>
          <a:xfrm>
            <a:off x="3037562" y="1991637"/>
            <a:ext cx="5085567" cy="446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17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思考题：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给出一个数字，求它的二进制表示中有多少个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1.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47D48C7-71CA-340B-1658-78D1003BC4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76" t="12280" r="12446" b="11986"/>
          <a:stretch/>
        </p:blipFill>
        <p:spPr>
          <a:xfrm>
            <a:off x="1487465" y="1876053"/>
            <a:ext cx="4603315" cy="484757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D3ACFC3-6643-4178-57E9-F7E80081E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079" y="2492021"/>
            <a:ext cx="4568868" cy="313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31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思考题：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在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O(1)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时间内求出整数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x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是否为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的幂次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68D3B3B-FCC8-DEEE-C48C-1CF4A43EA7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29" t="19958" r="10999" b="20443"/>
          <a:stretch/>
        </p:blipFill>
        <p:spPr>
          <a:xfrm>
            <a:off x="3314387" y="2677159"/>
            <a:ext cx="5555293" cy="230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260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{52C1CBDC-8FD6-4647-9FB5-E9D104A1FD8B}tf78318446_win32</Template>
  <TotalTime>222</TotalTime>
  <Words>930</Words>
  <Application>Microsoft Office PowerPoint</Application>
  <PresentationFormat>宽屏</PresentationFormat>
  <Paragraphs>110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Meiryo UI</vt:lpstr>
      <vt:lpstr>Microsoft YaHei UI</vt:lpstr>
      <vt:lpstr>SimSun</vt:lpstr>
      <vt:lpstr>Arial</vt:lpstr>
      <vt:lpstr>Calibri</vt:lpstr>
      <vt:lpstr>Fira Code Medium</vt:lpstr>
      <vt:lpstr>Bold Tech</vt:lpstr>
      <vt:lpstr>位操作拓展</vt:lpstr>
      <vt:lpstr>使用位操作判奇偶</vt:lpstr>
      <vt:lpstr>使用位操作交换两数</vt:lpstr>
      <vt:lpstr>使用位操作得到两数的较小值(naive)</vt:lpstr>
      <vt:lpstr>使用位操作得到两数的较小值</vt:lpstr>
      <vt:lpstr>Lowbit —— 获得数字二进制的最低位1</vt:lpstr>
      <vt:lpstr>Lowbit —— 获得数字二进制的最低位1</vt:lpstr>
      <vt:lpstr>Lowbit —— 获得数字二进制的最低位1</vt:lpstr>
      <vt:lpstr>Lowbit —— 获得数字二进制的最低位1</vt:lpstr>
      <vt:lpstr>Lowbit —— 获得数字二进制的最低位1</vt:lpstr>
      <vt:lpstr>快速幂(Exponentiating by squaring)</vt:lpstr>
      <vt:lpstr>快速幂(Exponentiating by squaring)</vt:lpstr>
      <vt:lpstr>快速幂(Exponentiating by squaring)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位操作拓展</dc:title>
  <dc:creator>昱峰 黄</dc:creator>
  <cp:lastModifiedBy>昱峰 黄</cp:lastModifiedBy>
  <cp:revision>4</cp:revision>
  <dcterms:created xsi:type="dcterms:W3CDTF">2023-10-24T16:20:40Z</dcterms:created>
  <dcterms:modified xsi:type="dcterms:W3CDTF">2023-10-25T13:29:01Z</dcterms:modified>
</cp:coreProperties>
</file>